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71" r:id="rId13"/>
    <p:sldId id="272" r:id="rId14"/>
    <p:sldId id="273" r:id="rId15"/>
    <p:sldId id="274" r:id="rId16"/>
    <p:sldId id="284" r:id="rId17"/>
    <p:sldId id="285" r:id="rId18"/>
    <p:sldId id="286" r:id="rId19"/>
    <p:sldId id="287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68" r:id="rId29"/>
    <p:sldId id="269" r:id="rId30"/>
    <p:sldId id="270" r:id="rId31"/>
    <p:sldId id="283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609F"/>
    <a:srgbClr val="F1F5FC"/>
    <a:srgbClr val="F5F8FD"/>
    <a:srgbClr val="227FBC"/>
    <a:srgbClr val="8F9FB7"/>
    <a:srgbClr val="F3F8FC"/>
    <a:srgbClr val="526580"/>
    <a:srgbClr val="6BB2E5"/>
    <a:srgbClr val="002C4F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822" autoAdjust="0"/>
  </p:normalViewPr>
  <p:slideViewPr>
    <p:cSldViewPr snapToGrid="0">
      <p:cViewPr varScale="1">
        <p:scale>
          <a:sx n="70" d="100"/>
          <a:sy n="70" d="100"/>
        </p:scale>
        <p:origin x="6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66C54-A7DC-4294-B761-2986AF22A8B1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FE974-06F8-4E18-8906-5D06CB48D5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86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Biblioteca .NET que expõe todos os objetos.</a:t>
            </a:r>
          </a:p>
          <a:p>
            <a:r>
              <a:rPr lang="pt-BR" dirty="0" smtClean="0"/>
              <a:t>Open </a:t>
            </a:r>
            <a:r>
              <a:rPr lang="pt-BR" dirty="0" err="1" smtClean="0"/>
              <a:t>source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FE974-06F8-4E18-8906-5D06CB48D5F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30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61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4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43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017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47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63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00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50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97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01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37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C710-5BCF-48B5-ACB1-816AD099D5DF}" type="datetimeFigureOut">
              <a:rPr lang="pt-BR" smtClean="0"/>
              <a:t>26/03/2018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27C50-3C86-4835-86E5-90A39F0A8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80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60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2.wp.com/www.techlinu.com/wp-content/uploads/2017/11/Xamarin.png?resize=701%2C394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3928"/>
            <a:ext cx="9130914" cy="513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4393" y="573650"/>
            <a:ext cx="8366760" cy="7405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pt-BR" sz="4800" b="1" dirty="0" err="1" smtClean="0">
                <a:solidFill>
                  <a:schemeClr val="bg1"/>
                </a:solidFill>
              </a:rPr>
              <a:t>Xamarin</a:t>
            </a:r>
            <a:r>
              <a:rPr lang="pt-BR" sz="4800" b="1" dirty="0" smtClean="0">
                <a:solidFill>
                  <a:schemeClr val="bg1"/>
                </a:solidFill>
              </a:rPr>
              <a:t> e </a:t>
            </a:r>
            <a:r>
              <a:rPr lang="pt-BR" sz="4800" b="1" dirty="0" err="1" smtClean="0">
                <a:solidFill>
                  <a:schemeClr val="bg1"/>
                </a:solidFill>
              </a:rPr>
              <a:t>Xamairin.Forms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36457" y="5338072"/>
            <a:ext cx="6858000" cy="453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/>
            <a:r>
              <a:rPr lang="pt-BR" dirty="0" smtClean="0">
                <a:solidFill>
                  <a:schemeClr val="bg1"/>
                </a:solidFill>
              </a:rPr>
              <a:t>por Giordano Lins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3965" y="6252846"/>
            <a:ext cx="1498548" cy="3970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748" y="6278421"/>
            <a:ext cx="1307657" cy="371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062" y="5939266"/>
            <a:ext cx="1266714" cy="757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147" y="5939266"/>
            <a:ext cx="1288936" cy="757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68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3438" y="2166212"/>
            <a:ext cx="7137124" cy="2525576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Qualquer coisa que </a:t>
            </a:r>
            <a:r>
              <a:rPr lang="pt-BR" dirty="0" smtClean="0">
                <a:solidFill>
                  <a:schemeClr val="bg1"/>
                </a:solidFill>
              </a:rPr>
              <a:t>pode ser feita </a:t>
            </a:r>
            <a:r>
              <a:rPr lang="pt-BR" dirty="0">
                <a:solidFill>
                  <a:schemeClr val="bg1"/>
                </a:solidFill>
              </a:rPr>
              <a:t>com </a:t>
            </a:r>
            <a:r>
              <a:rPr lang="pt-BR" dirty="0" err="1">
                <a:solidFill>
                  <a:schemeClr val="bg1"/>
                </a:solidFill>
              </a:rPr>
              <a:t>Objective</a:t>
            </a:r>
            <a:r>
              <a:rPr lang="pt-BR" dirty="0">
                <a:solidFill>
                  <a:schemeClr val="bg1"/>
                </a:solidFill>
              </a:rPr>
              <a:t>-C, Swift ou Java, </a:t>
            </a:r>
            <a:r>
              <a:rPr lang="pt-BR" sz="5300" b="1" dirty="0">
                <a:solidFill>
                  <a:schemeClr val="bg1"/>
                </a:solidFill>
                <a:latin typeface="+mn-lt"/>
              </a:rPr>
              <a:t>pode ser feita com </a:t>
            </a:r>
            <a:r>
              <a:rPr lang="pt-BR" sz="5300" b="1" dirty="0" smtClean="0">
                <a:solidFill>
                  <a:schemeClr val="bg1"/>
                </a:solidFill>
                <a:latin typeface="+mn-lt"/>
              </a:rPr>
              <a:t>C# </a:t>
            </a:r>
            <a:r>
              <a:rPr lang="pt-BR" sz="5300" b="1" dirty="0">
                <a:solidFill>
                  <a:schemeClr val="bg1"/>
                </a:solidFill>
                <a:latin typeface="+mn-lt"/>
              </a:rPr>
              <a:t>e </a:t>
            </a:r>
            <a:r>
              <a:rPr lang="pt-BR" sz="5300" b="1" dirty="0" err="1">
                <a:solidFill>
                  <a:schemeClr val="bg1"/>
                </a:solidFill>
                <a:latin typeface="+mn-lt"/>
              </a:rPr>
              <a:t>Xamarin</a:t>
            </a:r>
            <a:r>
              <a:rPr lang="pt-BR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no Visual Studio!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923" y="6254164"/>
            <a:ext cx="1718390" cy="455300"/>
          </a:xfrm>
          <a:prstGeom prst="rect">
            <a:avLst/>
          </a:prstGeom>
          <a:effectLst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777" y="6334539"/>
            <a:ext cx="1319799" cy="374925"/>
          </a:xfrm>
          <a:prstGeom prst="rect">
            <a:avLst/>
          </a:prstGeom>
          <a:effectLst/>
        </p:spPr>
      </p:pic>
      <p:sp>
        <p:nvSpPr>
          <p:cNvPr id="6" name="Retângulo 5"/>
          <p:cNvSpPr/>
          <p:nvPr/>
        </p:nvSpPr>
        <p:spPr>
          <a:xfrm>
            <a:off x="845081" y="2301728"/>
            <a:ext cx="125385" cy="2175033"/>
          </a:xfrm>
          <a:prstGeom prst="rect">
            <a:avLst/>
          </a:prstGeom>
          <a:solidFill>
            <a:srgbClr val="8F9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860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628650" y="1351719"/>
            <a:ext cx="78867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 err="1" smtClean="0"/>
              <a:t>Xamarin.iOS</a:t>
            </a:r>
            <a:r>
              <a:rPr lang="pt-BR" sz="2600" dirty="0" smtClean="0"/>
              <a:t> realiza  a compilação </a:t>
            </a:r>
            <a:r>
              <a:rPr lang="pt-BR" sz="2600" b="1" dirty="0" smtClean="0"/>
              <a:t>AOT</a:t>
            </a:r>
            <a:r>
              <a:rPr lang="pt-BR" sz="2600" dirty="0" smtClean="0"/>
              <a:t> (</a:t>
            </a:r>
            <a:r>
              <a:rPr lang="pt-BR" sz="2600" dirty="0" err="1" smtClean="0"/>
              <a:t>Ahead</a:t>
            </a:r>
            <a:r>
              <a:rPr lang="pt-BR" sz="2600" dirty="0" smtClean="0"/>
              <a:t> </a:t>
            </a:r>
            <a:r>
              <a:rPr lang="pt-BR" sz="2600" dirty="0" err="1"/>
              <a:t>o</a:t>
            </a:r>
            <a:r>
              <a:rPr lang="pt-BR" sz="2600" dirty="0" err="1" smtClean="0"/>
              <a:t>f</a:t>
            </a:r>
            <a:r>
              <a:rPr lang="pt-BR" sz="2600" dirty="0" smtClean="0"/>
              <a:t> Time) para produzir um binário ARM para a </a:t>
            </a:r>
            <a:r>
              <a:rPr lang="pt-BR" sz="2600" dirty="0" err="1" smtClean="0"/>
              <a:t>Apple's</a:t>
            </a:r>
            <a:r>
              <a:rPr lang="pt-BR" sz="2600" dirty="0" smtClean="0"/>
              <a:t> </a:t>
            </a:r>
            <a:r>
              <a:rPr lang="pt-BR" sz="2600" dirty="0" err="1" smtClean="0"/>
              <a:t>Store</a:t>
            </a:r>
            <a:r>
              <a:rPr lang="pt-BR" sz="2600" dirty="0" smtClean="0"/>
              <a:t>.</a:t>
            </a:r>
          </a:p>
          <a:p>
            <a:pPr algn="just"/>
            <a:endParaRPr lang="pt-BR" sz="2600" dirty="0" smtClean="0"/>
          </a:p>
          <a:p>
            <a:pPr algn="just"/>
            <a:endParaRPr lang="pt-BR" sz="2600" dirty="0"/>
          </a:p>
          <a:p>
            <a:pPr algn="just"/>
            <a:endParaRPr lang="pt-BR" sz="2600" dirty="0" smtClean="0"/>
          </a:p>
          <a:p>
            <a:pPr algn="just"/>
            <a:endParaRPr lang="pt-BR" sz="2600" dirty="0"/>
          </a:p>
          <a:p>
            <a:pPr algn="just"/>
            <a:endParaRPr lang="pt-BR" sz="2600" dirty="0" smtClean="0"/>
          </a:p>
          <a:p>
            <a:pPr algn="just"/>
            <a:endParaRPr lang="pt-BR" sz="2600" dirty="0" smtClean="0"/>
          </a:p>
          <a:p>
            <a:pPr algn="just"/>
            <a:endParaRPr lang="pt-BR" sz="2600" dirty="0"/>
          </a:p>
          <a:p>
            <a:pPr algn="just"/>
            <a:r>
              <a:rPr lang="pt-BR" sz="2600" dirty="0" err="1" smtClean="0"/>
              <a:t>Xamarin.Android</a:t>
            </a:r>
            <a:r>
              <a:rPr lang="pt-BR" sz="2600" dirty="0" smtClean="0"/>
              <a:t> utiliza a compilação </a:t>
            </a:r>
            <a:r>
              <a:rPr lang="pt-BR" sz="2600" b="1" dirty="0" smtClean="0"/>
              <a:t>JIT</a:t>
            </a:r>
            <a:r>
              <a:rPr lang="pt-BR" sz="2600" dirty="0" smtClean="0"/>
              <a:t> (Just in Time) para o dispositivo </a:t>
            </a:r>
            <a:r>
              <a:rPr lang="pt-BR" sz="2600" dirty="0" err="1" smtClean="0"/>
              <a:t>Android</a:t>
            </a:r>
            <a:r>
              <a:rPr lang="pt-BR" sz="2600" dirty="0" smtClean="0"/>
              <a:t>.</a:t>
            </a:r>
            <a:endParaRPr lang="pt-BR" sz="26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98866"/>
            <a:ext cx="7886700" cy="787813"/>
          </a:xfrm>
        </p:spPr>
        <p:txBody>
          <a:bodyPr/>
          <a:lstStyle/>
          <a:p>
            <a:pPr algn="ctr"/>
            <a:r>
              <a:rPr lang="pt-BR" b="1" dirty="0"/>
              <a:t>Performance Nativa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64148"/>
            <a:ext cx="7886700" cy="247425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23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7F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2327" y="2019753"/>
            <a:ext cx="7886700" cy="766988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 err="1" smtClean="0">
                <a:solidFill>
                  <a:schemeClr val="bg1"/>
                </a:solidFill>
              </a:rPr>
              <a:t>Xamarin.Forms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0"/>
          <a:stretch/>
        </p:blipFill>
        <p:spPr>
          <a:xfrm>
            <a:off x="0" y="3541485"/>
            <a:ext cx="9191354" cy="3345543"/>
          </a:xfrm>
        </p:spPr>
      </p:pic>
    </p:spTree>
    <p:extLst>
      <p:ext uri="{BB962C8B-B14F-4D97-AF65-F5344CB8AC3E}">
        <p14:creationId xmlns:p14="http://schemas.microsoft.com/office/powerpoint/2010/main" val="21997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4" y="1600928"/>
            <a:ext cx="6096851" cy="4220164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045"/>
          </a:xfrm>
        </p:spPr>
        <p:txBody>
          <a:bodyPr/>
          <a:lstStyle/>
          <a:p>
            <a:pPr algn="ctr"/>
            <a:r>
              <a:rPr lang="pt-BR" b="1" dirty="0" smtClean="0"/>
              <a:t>Como funciona o </a:t>
            </a:r>
            <a:r>
              <a:rPr lang="pt-BR" b="1" dirty="0" err="1" smtClean="0"/>
              <a:t>Xamarin.Forms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3262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045"/>
          </a:xfrm>
        </p:spPr>
        <p:txBody>
          <a:bodyPr/>
          <a:lstStyle/>
          <a:p>
            <a:pPr algn="ctr"/>
            <a:r>
              <a:rPr lang="pt-BR" b="1" dirty="0" smtClean="0"/>
              <a:t>Como funciona o </a:t>
            </a:r>
            <a:r>
              <a:rPr lang="pt-BR" b="1" dirty="0" err="1" smtClean="0"/>
              <a:t>Xamarin.Forms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83681"/>
            <a:ext cx="7886700" cy="3370489"/>
          </a:xfrm>
        </p:spPr>
        <p:txBody>
          <a:bodyPr/>
          <a:lstStyle/>
          <a:p>
            <a:r>
              <a:rPr lang="pt-BR" dirty="0" smtClean="0"/>
              <a:t>Constrói </a:t>
            </a:r>
            <a:r>
              <a:rPr lang="pt-BR" dirty="0"/>
              <a:t>facilmente </a:t>
            </a:r>
            <a:r>
              <a:rPr lang="pt-BR" dirty="0" smtClean="0"/>
              <a:t>interfaces </a:t>
            </a:r>
            <a:r>
              <a:rPr lang="pt-BR" dirty="0"/>
              <a:t>de usuário nativas utilizando código compartilhado</a:t>
            </a:r>
          </a:p>
          <a:p>
            <a:endParaRPr lang="pt-BR" sz="1050" dirty="0"/>
          </a:p>
          <a:p>
            <a:r>
              <a:rPr lang="pt-BR" dirty="0"/>
              <a:t>Elementos do </a:t>
            </a:r>
            <a:r>
              <a:rPr lang="pt-BR" dirty="0" err="1"/>
              <a:t>Xamarin.Forms</a:t>
            </a:r>
            <a:r>
              <a:rPr lang="pt-BR" dirty="0"/>
              <a:t> são mapeados para controles nativos e comportamento nativo</a:t>
            </a:r>
          </a:p>
          <a:p>
            <a:endParaRPr lang="pt-BR" sz="1050" dirty="0"/>
          </a:p>
          <a:p>
            <a:r>
              <a:rPr lang="pt-BR" dirty="0" smtClean="0"/>
              <a:t>É possível misturar </a:t>
            </a:r>
            <a:r>
              <a:rPr lang="pt-BR" dirty="0"/>
              <a:t>o </a:t>
            </a:r>
            <a:r>
              <a:rPr lang="pt-BR" dirty="0" err="1"/>
              <a:t>Xamarin.Forms</a:t>
            </a:r>
            <a:r>
              <a:rPr lang="pt-BR" dirty="0"/>
              <a:t> com as </a:t>
            </a:r>
            <a:r>
              <a:rPr lang="pt-BR" dirty="0" err="1"/>
              <a:t>APIs</a:t>
            </a:r>
            <a:r>
              <a:rPr lang="pt-BR" dirty="0"/>
              <a:t> nativas</a:t>
            </a:r>
          </a:p>
        </p:txBody>
      </p:sp>
    </p:spTree>
    <p:extLst>
      <p:ext uri="{BB962C8B-B14F-4D97-AF65-F5344CB8AC3E}">
        <p14:creationId xmlns:p14="http://schemas.microsoft.com/office/powerpoint/2010/main" val="177342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045"/>
          </a:xfrm>
        </p:spPr>
        <p:txBody>
          <a:bodyPr/>
          <a:lstStyle/>
          <a:p>
            <a:pPr algn="ctr"/>
            <a:r>
              <a:rPr lang="pt-BR" b="1" dirty="0" smtClean="0"/>
              <a:t>O que </a:t>
            </a:r>
            <a:r>
              <a:rPr lang="pt-BR" b="1" dirty="0"/>
              <a:t>está incluso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11111"/>
            <a:ext cx="7886700" cy="3704319"/>
          </a:xfrm>
        </p:spPr>
        <p:txBody>
          <a:bodyPr>
            <a:normAutofit/>
          </a:bodyPr>
          <a:lstStyle/>
          <a:p>
            <a:r>
              <a:rPr lang="pt-BR" dirty="0"/>
              <a:t>Mais de 40 Páginas, Layouts e Controles (A partir do </a:t>
            </a:r>
            <a:r>
              <a:rPr lang="pt-BR" i="1" dirty="0" err="1"/>
              <a:t>code-behind</a:t>
            </a:r>
            <a:r>
              <a:rPr lang="pt-BR" dirty="0"/>
              <a:t> ou do XAML</a:t>
            </a:r>
            <a:r>
              <a:rPr lang="pt-BR" dirty="0" smtClean="0"/>
              <a:t>)</a:t>
            </a:r>
            <a:endParaRPr lang="pt-BR" dirty="0"/>
          </a:p>
          <a:p>
            <a:r>
              <a:rPr lang="pt-BR" i="1" dirty="0" err="1"/>
              <a:t>Two-way</a:t>
            </a:r>
            <a:r>
              <a:rPr lang="pt-BR" i="1" dirty="0"/>
              <a:t> Data </a:t>
            </a:r>
            <a:r>
              <a:rPr lang="pt-BR" i="1" dirty="0" err="1" smtClean="0"/>
              <a:t>Binding</a:t>
            </a:r>
            <a:endParaRPr lang="pt-BR" i="1" dirty="0"/>
          </a:p>
          <a:p>
            <a:r>
              <a:rPr lang="pt-BR" dirty="0" smtClean="0"/>
              <a:t>Navegação</a:t>
            </a:r>
            <a:endParaRPr lang="pt-BR" dirty="0"/>
          </a:p>
          <a:p>
            <a:r>
              <a:rPr lang="pt-BR" dirty="0"/>
              <a:t>API de </a:t>
            </a:r>
            <a:r>
              <a:rPr lang="pt-BR" dirty="0" smtClean="0"/>
              <a:t>animação</a:t>
            </a:r>
            <a:endParaRPr lang="pt-BR" dirty="0"/>
          </a:p>
          <a:p>
            <a:r>
              <a:rPr lang="pt-BR" dirty="0"/>
              <a:t>Serviços de </a:t>
            </a:r>
            <a:r>
              <a:rPr lang="pt-BR" dirty="0" smtClean="0"/>
              <a:t>Dependência</a:t>
            </a:r>
            <a:endParaRPr lang="pt-BR" dirty="0"/>
          </a:p>
          <a:p>
            <a:r>
              <a:rPr lang="pt-BR" dirty="0"/>
              <a:t>Centro de Mensagens</a:t>
            </a:r>
          </a:p>
        </p:txBody>
      </p:sp>
    </p:spTree>
    <p:extLst>
      <p:ext uri="{BB962C8B-B14F-4D97-AF65-F5344CB8AC3E}">
        <p14:creationId xmlns:p14="http://schemas.microsoft.com/office/powerpoint/2010/main" val="27540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045"/>
          </a:xfrm>
        </p:spPr>
        <p:txBody>
          <a:bodyPr/>
          <a:lstStyle/>
          <a:p>
            <a:pPr algn="ctr"/>
            <a:r>
              <a:rPr lang="pt-BR" b="1" dirty="0" smtClean="0"/>
              <a:t>MVVM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sp>
        <p:nvSpPr>
          <p:cNvPr id="7" name="Retângulo 6"/>
          <p:cNvSpPr/>
          <p:nvPr/>
        </p:nvSpPr>
        <p:spPr>
          <a:xfrm>
            <a:off x="1379277" y="1555845"/>
            <a:ext cx="3028950" cy="1719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Padrão</a:t>
            </a:r>
          </a:p>
          <a:p>
            <a:pPr algn="ctr"/>
            <a:r>
              <a:rPr lang="pt-BR" dirty="0" smtClean="0"/>
              <a:t>Arquitetural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4939598" y="1555845"/>
            <a:ext cx="3028950" cy="17196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Baseado no</a:t>
            </a:r>
          </a:p>
          <a:p>
            <a:pPr algn="ctr"/>
            <a:r>
              <a:rPr lang="pt-BR" dirty="0" smtClean="0"/>
              <a:t>MVC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379277" y="3658286"/>
            <a:ext cx="3028950" cy="17196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Data </a:t>
            </a:r>
            <a:r>
              <a:rPr lang="pt-BR" dirty="0" err="1" smtClean="0"/>
              <a:t>Binding</a:t>
            </a:r>
            <a:endParaRPr lang="pt-BR" dirty="0" smtClean="0"/>
          </a:p>
          <a:p>
            <a:pPr algn="ctr"/>
            <a:r>
              <a:rPr lang="pt-BR" dirty="0" err="1" smtClean="0"/>
              <a:t>Command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4939598" y="3658286"/>
            <a:ext cx="3028950" cy="1719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XAML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49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045"/>
          </a:xfrm>
        </p:spPr>
        <p:txBody>
          <a:bodyPr/>
          <a:lstStyle/>
          <a:p>
            <a:pPr algn="ctr"/>
            <a:r>
              <a:rPr lang="pt-BR" b="1" dirty="0" smtClean="0"/>
              <a:t>MVVM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sp>
        <p:nvSpPr>
          <p:cNvPr id="7" name="Retângulo 6"/>
          <p:cNvSpPr/>
          <p:nvPr/>
        </p:nvSpPr>
        <p:spPr>
          <a:xfrm>
            <a:off x="666466" y="3728401"/>
            <a:ext cx="2155494" cy="12555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 smtClean="0"/>
              <a:t>Elemento UI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666466" y="4479714"/>
            <a:ext cx="1636878" cy="50428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Propriedade UI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6343082" y="3728401"/>
            <a:ext cx="2172268" cy="12555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 smtClean="0"/>
              <a:t>Objeto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6878472" y="4466753"/>
            <a:ext cx="1636878" cy="50428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Propriedade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016139" y="3728401"/>
            <a:ext cx="1173707" cy="1255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Data</a:t>
            </a:r>
          </a:p>
          <a:p>
            <a:pPr algn="ctr"/>
            <a:r>
              <a:rPr lang="pt-BR" dirty="0" err="1" smtClean="0"/>
              <a:t>Binding</a:t>
            </a:r>
            <a:endParaRPr lang="pt-BR" dirty="0"/>
          </a:p>
        </p:txBody>
      </p:sp>
      <p:cxnSp>
        <p:nvCxnSpPr>
          <p:cNvPr id="15" name="Conector de seta reta 14"/>
          <p:cNvCxnSpPr/>
          <p:nvPr/>
        </p:nvCxnSpPr>
        <p:spPr>
          <a:xfrm>
            <a:off x="2821960" y="4124186"/>
            <a:ext cx="1091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5209006" y="4124186"/>
            <a:ext cx="1011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H="1" flipV="1">
            <a:off x="2821959" y="4495637"/>
            <a:ext cx="1091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H="1" flipV="1">
            <a:off x="5209005" y="4495637"/>
            <a:ext cx="1011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>
          <a:xfrm>
            <a:off x="953069" y="2363012"/>
            <a:ext cx="1582287" cy="10549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 err="1" smtClean="0"/>
              <a:t>Binding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Target</a:t>
            </a:r>
            <a:endParaRPr lang="pt-BR" dirty="0"/>
          </a:p>
        </p:txBody>
      </p:sp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6638072" y="2369223"/>
            <a:ext cx="1582287" cy="105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dirty="0" err="1" smtClean="0"/>
              <a:t>Binding</a:t>
            </a:r>
            <a:endParaRPr lang="pt-BR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dirty="0" err="1" smtClean="0"/>
              <a:t>Source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787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045"/>
          </a:xfrm>
        </p:spPr>
        <p:txBody>
          <a:bodyPr/>
          <a:lstStyle/>
          <a:p>
            <a:pPr algn="ctr"/>
            <a:r>
              <a:rPr lang="pt-BR" b="1" dirty="0" smtClean="0"/>
              <a:t>MVVM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96579" y="1863532"/>
            <a:ext cx="4475613" cy="3704319"/>
          </a:xfrm>
        </p:spPr>
        <p:txBody>
          <a:bodyPr>
            <a:normAutofit/>
          </a:bodyPr>
          <a:lstStyle/>
          <a:p>
            <a:r>
              <a:rPr lang="pt-BR" dirty="0" smtClean="0"/>
              <a:t>Conversão</a:t>
            </a:r>
          </a:p>
          <a:p>
            <a:r>
              <a:rPr lang="pt-BR" dirty="0" smtClean="0"/>
              <a:t>Formatação</a:t>
            </a:r>
          </a:p>
          <a:p>
            <a:r>
              <a:rPr lang="pt-BR" dirty="0" smtClean="0"/>
              <a:t>Sincronização:</a:t>
            </a:r>
          </a:p>
          <a:p>
            <a:endParaRPr lang="pt-BR" dirty="0"/>
          </a:p>
          <a:p>
            <a:pPr lvl="1"/>
            <a:r>
              <a:rPr lang="pt-BR" dirty="0" err="1" smtClean="0"/>
              <a:t>OneTime</a:t>
            </a:r>
            <a:endParaRPr lang="pt-BR" dirty="0" smtClean="0"/>
          </a:p>
          <a:p>
            <a:pPr lvl="1"/>
            <a:r>
              <a:rPr lang="pt-BR" dirty="0" err="1" smtClean="0"/>
              <a:t>OneWay</a:t>
            </a:r>
            <a:endParaRPr lang="pt-BR" dirty="0" smtClean="0"/>
          </a:p>
          <a:p>
            <a:pPr lvl="1"/>
            <a:r>
              <a:rPr lang="pt-BR" dirty="0" err="1" smtClean="0"/>
              <a:t>TwoWay</a:t>
            </a:r>
            <a:endParaRPr lang="pt-BR" dirty="0" smtClean="0"/>
          </a:p>
          <a:p>
            <a:pPr lvl="1"/>
            <a:r>
              <a:rPr lang="pt-BR" dirty="0" err="1" smtClean="0"/>
              <a:t>OneWayToSource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811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045"/>
          </a:xfrm>
        </p:spPr>
        <p:txBody>
          <a:bodyPr/>
          <a:lstStyle/>
          <a:p>
            <a:pPr algn="ctr"/>
            <a:r>
              <a:rPr lang="pt-BR" b="1" dirty="0" smtClean="0"/>
              <a:t>Estrutura do </a:t>
            </a:r>
            <a:r>
              <a:rPr lang="pt-BR" b="1" dirty="0" err="1" smtClean="0"/>
              <a:t>App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sp>
        <p:nvSpPr>
          <p:cNvPr id="11" name="Retângulo 10"/>
          <p:cNvSpPr/>
          <p:nvPr/>
        </p:nvSpPr>
        <p:spPr>
          <a:xfrm>
            <a:off x="1344997" y="4896189"/>
            <a:ext cx="5429643" cy="681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Serviço Remoto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344998" y="4079255"/>
            <a:ext cx="5429643" cy="681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Repositórios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344999" y="3242367"/>
            <a:ext cx="2796438" cy="681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Data Service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4285397" y="3242367"/>
            <a:ext cx="2489245" cy="681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Outros Serviços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1344999" y="2405479"/>
            <a:ext cx="5429643" cy="681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ViewModels</a:t>
            </a:r>
            <a:endParaRPr lang="pt-BR" dirty="0" smtClean="0"/>
          </a:p>
        </p:txBody>
      </p:sp>
      <p:sp>
        <p:nvSpPr>
          <p:cNvPr id="15" name="Retângulo 14"/>
          <p:cNvSpPr/>
          <p:nvPr/>
        </p:nvSpPr>
        <p:spPr>
          <a:xfrm>
            <a:off x="1345000" y="1588545"/>
            <a:ext cx="1213797" cy="681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iOS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2809431" y="1588545"/>
            <a:ext cx="1143285" cy="681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Android</a:t>
            </a: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4162406" y="1588545"/>
            <a:ext cx="1373023" cy="681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Windows </a:t>
            </a:r>
          </a:p>
          <a:p>
            <a:pPr algn="ctr"/>
            <a:r>
              <a:rPr lang="pt-BR" dirty="0" smtClean="0"/>
              <a:t>UWP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720066" y="1588545"/>
            <a:ext cx="1054577" cy="681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Forms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 rot="16200000">
            <a:off x="6077242" y="3237894"/>
            <a:ext cx="2364423" cy="6817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Models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974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60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38540"/>
            <a:ext cx="7886700" cy="768626"/>
          </a:xfrm>
        </p:spPr>
        <p:txBody>
          <a:bodyPr>
            <a:normAutofit/>
          </a:bodyPr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</a:rPr>
              <a:t>Xamarin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7213" y="1189521"/>
            <a:ext cx="8369575" cy="1686201"/>
          </a:xfrm>
        </p:spPr>
        <p:txBody>
          <a:bodyPr/>
          <a:lstStyle/>
          <a:p>
            <a:pPr marL="0" indent="0" algn="just">
              <a:buNone/>
            </a:pPr>
            <a:r>
              <a:rPr lang="pt-BR" b="1" dirty="0" err="1" smtClean="0">
                <a:solidFill>
                  <a:schemeClr val="bg1"/>
                </a:solidFill>
              </a:rPr>
              <a:t>Xamarin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é o nome da companhia comprada pela Microsoft em 2016, e o mesmo nome do conjunto de ferramentas e serviços utilizados para desenvolver aplicativos nativos para </a:t>
            </a:r>
            <a:r>
              <a:rPr lang="pt-BR" dirty="0" err="1">
                <a:solidFill>
                  <a:schemeClr val="bg1"/>
                </a:solidFill>
              </a:rPr>
              <a:t>Android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iOS</a:t>
            </a:r>
            <a:r>
              <a:rPr lang="pt-BR" dirty="0">
                <a:solidFill>
                  <a:schemeClr val="bg1"/>
                </a:solidFill>
              </a:rPr>
              <a:t> e Windows com C#.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87213" y="3010658"/>
            <a:ext cx="8369575" cy="126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bg1"/>
                </a:solidFill>
              </a:rPr>
              <a:t>O principal objetivo do </a:t>
            </a:r>
            <a:r>
              <a:rPr lang="pt-BR" dirty="0" err="1">
                <a:solidFill>
                  <a:schemeClr val="bg1"/>
                </a:solidFill>
              </a:rPr>
              <a:t>Xamarin</a:t>
            </a:r>
            <a:r>
              <a:rPr lang="pt-BR" dirty="0">
                <a:solidFill>
                  <a:schemeClr val="bg1"/>
                </a:solidFill>
              </a:rPr>
              <a:t> é facilitar o desenvolvimento de aplicativos através da </a:t>
            </a:r>
            <a:r>
              <a:rPr lang="pt-BR" b="1" dirty="0">
                <a:solidFill>
                  <a:schemeClr val="bg1"/>
                </a:solidFill>
              </a:rPr>
              <a:t>reutilização do conhecimento de programação em </a:t>
            </a:r>
            <a:r>
              <a:rPr lang="pt-BR" b="1" dirty="0" smtClean="0">
                <a:solidFill>
                  <a:schemeClr val="bg1"/>
                </a:solidFill>
              </a:rPr>
              <a:t>.NET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87212" y="4415389"/>
            <a:ext cx="8369575" cy="15348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bg1"/>
                </a:solidFill>
              </a:rPr>
              <a:t>A razão por trás desse objetivo é que para desenvolver aplicativos em </a:t>
            </a:r>
            <a:r>
              <a:rPr lang="pt-BR" dirty="0" err="1">
                <a:solidFill>
                  <a:schemeClr val="bg1"/>
                </a:solidFill>
              </a:rPr>
              <a:t>Android</a:t>
            </a:r>
            <a:r>
              <a:rPr lang="pt-BR" dirty="0">
                <a:solidFill>
                  <a:schemeClr val="bg1"/>
                </a:solidFill>
              </a:rPr>
              <a:t> é necessário conhecer Java, para </a:t>
            </a:r>
            <a:r>
              <a:rPr lang="pt-BR" dirty="0" err="1">
                <a:solidFill>
                  <a:schemeClr val="bg1"/>
                </a:solidFill>
              </a:rPr>
              <a:t>iOS</a:t>
            </a:r>
            <a:r>
              <a:rPr lang="pt-BR" dirty="0">
                <a:solidFill>
                  <a:schemeClr val="bg1"/>
                </a:solidFill>
              </a:rPr>
              <a:t> é necessário conhecer </a:t>
            </a:r>
            <a:r>
              <a:rPr lang="pt-BR" dirty="0" err="1">
                <a:solidFill>
                  <a:schemeClr val="bg1"/>
                </a:solidFill>
              </a:rPr>
              <a:t>Objective</a:t>
            </a:r>
            <a:r>
              <a:rPr lang="pt-BR" dirty="0">
                <a:solidFill>
                  <a:schemeClr val="bg1"/>
                </a:solidFill>
              </a:rPr>
              <a:t>-C ou Swift, para </a:t>
            </a:r>
            <a:r>
              <a:rPr lang="pt-BR" dirty="0" err="1">
                <a:solidFill>
                  <a:schemeClr val="bg1"/>
                </a:solidFill>
              </a:rPr>
              <a:t>windows</a:t>
            </a:r>
            <a:r>
              <a:rPr lang="pt-BR" dirty="0">
                <a:solidFill>
                  <a:schemeClr val="bg1"/>
                </a:solidFill>
              </a:rPr>
              <a:t>, é necessário conhecer C#.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923" y="6254164"/>
            <a:ext cx="1718390" cy="455300"/>
          </a:xfrm>
          <a:prstGeom prst="rect">
            <a:avLst/>
          </a:prstGeom>
          <a:effectLst/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777" y="6334539"/>
            <a:ext cx="1319799" cy="3749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1826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08000" y="395131"/>
            <a:ext cx="743131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 smtClean="0">
                <a:latin typeface="Consolas" panose="020B0609020204030204" pitchFamily="49" charset="0"/>
              </a:rPr>
              <a:t>private</a:t>
            </a:r>
            <a:r>
              <a:rPr lang="pt-BR" sz="2000" b="1" dirty="0" smtClean="0">
                <a:latin typeface="Consolas" panose="020B0609020204030204" pitchFamily="49" charset="0"/>
              </a:rPr>
              <a:t> </a:t>
            </a:r>
            <a:r>
              <a:rPr lang="pt-BR" sz="2000" b="1" dirty="0" err="1" smtClean="0">
                <a:latin typeface="Consolas" panose="020B0609020204030204" pitchFamily="49" charset="0"/>
              </a:rPr>
              <a:t>string</a:t>
            </a:r>
            <a:r>
              <a:rPr lang="pt-BR" sz="2000" b="1" dirty="0" smtClean="0">
                <a:latin typeface="Consolas" panose="020B0609020204030204" pitchFamily="49" charset="0"/>
              </a:rPr>
              <a:t> </a:t>
            </a:r>
            <a:r>
              <a:rPr lang="pt-BR" sz="2000" b="1" dirty="0" err="1" smtClean="0">
                <a:latin typeface="Consolas" panose="020B0609020204030204" pitchFamily="49" charset="0"/>
              </a:rPr>
              <a:t>GetFolderPath</a:t>
            </a:r>
            <a:r>
              <a:rPr lang="pt-BR" sz="2000" b="1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pt-BR" sz="2000" b="1" dirty="0" smtClean="0">
                <a:latin typeface="Consolas" panose="020B0609020204030204" pitchFamily="49" charset="0"/>
              </a:rPr>
              <a:t>{</a:t>
            </a:r>
          </a:p>
          <a:p>
            <a:r>
              <a:rPr lang="pt-BR" sz="2000" b="1" dirty="0">
                <a:latin typeface="Consolas" panose="020B0609020204030204" pitchFamily="49" charset="0"/>
              </a:rPr>
              <a:t> </a:t>
            </a:r>
            <a:r>
              <a:rPr lang="pt-BR" sz="2000" b="1" dirty="0" smtClean="0">
                <a:latin typeface="Consolas" panose="020B0609020204030204" pitchFamily="49" charset="0"/>
              </a:rPr>
              <a:t>   </a:t>
            </a:r>
            <a:r>
              <a:rPr lang="pt-BR" sz="2000" b="1" dirty="0" err="1" smtClean="0">
                <a:latin typeface="Consolas" panose="020B0609020204030204" pitchFamily="49" charset="0"/>
              </a:rPr>
              <a:t>string</a:t>
            </a:r>
            <a:r>
              <a:rPr lang="pt-BR" sz="2000" b="1" dirty="0" smtClean="0">
                <a:latin typeface="Consolas" panose="020B0609020204030204" pitchFamily="49" charset="0"/>
              </a:rPr>
              <a:t> path = "";</a:t>
            </a:r>
          </a:p>
          <a:p>
            <a:endParaRPr lang="pt-BR" sz="2000" b="1" dirty="0" smtClean="0">
              <a:latin typeface="Consolas" panose="020B0609020204030204" pitchFamily="49" charset="0"/>
            </a:endParaRPr>
          </a:p>
          <a:p>
            <a:r>
              <a:rPr lang="pt-BR" sz="2000" b="1" dirty="0">
                <a:latin typeface="Consolas" panose="020B0609020204030204" pitchFamily="49" charset="0"/>
              </a:rPr>
              <a:t> </a:t>
            </a:r>
            <a:r>
              <a:rPr lang="pt-BR" sz="2000" b="1" dirty="0" smtClean="0">
                <a:latin typeface="Consolas" panose="020B0609020204030204" pitchFamily="49" charset="0"/>
              </a:rPr>
              <a:t>   </a:t>
            </a:r>
            <a:r>
              <a:rPr lang="pt-B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pt-BR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pt-B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__ANDROID__</a:t>
            </a:r>
          </a:p>
          <a:p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path = </a:t>
            </a:r>
            <a:r>
              <a:rPr lang="pt-BR" sz="2000" b="1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Environment.GetFolderPath</a:t>
            </a:r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pt-BR" sz="2000" b="1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Environment.SpecialFolder.MyDocuments</a:t>
            </a:r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endParaRPr lang="pt-BR" sz="2000" b="1" dirty="0" smtClean="0">
              <a:latin typeface="Consolas" panose="020B0609020204030204" pitchFamily="49" charset="0"/>
            </a:endParaRPr>
          </a:p>
          <a:p>
            <a:r>
              <a:rPr lang="pt-BR" sz="2000" b="1" dirty="0" smtClean="0">
                <a:latin typeface="Consolas" panose="020B0609020204030204" pitchFamily="49" charset="0"/>
              </a:rPr>
              <a:t>    </a:t>
            </a:r>
            <a:r>
              <a:rPr lang="pt-B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pt-BR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elif</a:t>
            </a:r>
            <a:r>
              <a:rPr lang="pt-B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__IOS_</a:t>
            </a:r>
            <a:r>
              <a:rPr lang="pt-BR" sz="20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_</a:t>
            </a:r>
          </a:p>
          <a:p>
            <a:r>
              <a:rPr lang="pt-BR" sz="20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   path = </a:t>
            </a:r>
            <a:r>
              <a:rPr lang="pt-BR" sz="2000" b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Environment.GetFolderPath</a:t>
            </a:r>
            <a:r>
              <a:rPr lang="pt-BR" sz="20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pt-BR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	</a:t>
            </a:r>
            <a:r>
              <a:rPr lang="pt-BR" sz="2000" b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Environment.SpecialFolder.MyDocuments</a:t>
            </a:r>
            <a:r>
              <a:rPr lang="pt-BR" sz="20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endParaRPr lang="pt-BR" sz="2000" b="1" dirty="0" smtClean="0">
              <a:latin typeface="Consolas" panose="020B0609020204030204" pitchFamily="49" charset="0"/>
            </a:endParaRPr>
          </a:p>
          <a:p>
            <a:r>
              <a:rPr lang="pt-BR" sz="2000" b="1" dirty="0" smtClean="0">
                <a:latin typeface="Consolas" panose="020B0609020204030204" pitchFamily="49" charset="0"/>
              </a:rPr>
              <a:t>    </a:t>
            </a:r>
            <a:r>
              <a:rPr lang="pt-B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pt-BR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elif</a:t>
            </a:r>
            <a:r>
              <a:rPr lang="pt-B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WINDOWS_PHONE</a:t>
            </a:r>
          </a:p>
          <a:p>
            <a:r>
              <a:rPr lang="pt-BR" sz="2000" b="1" dirty="0" smtClean="0">
                <a:solidFill>
                  <a:srgbClr val="227FBC"/>
                </a:solidFill>
                <a:latin typeface="Consolas" panose="020B0609020204030204" pitchFamily="49" charset="0"/>
              </a:rPr>
              <a:t>    path = </a:t>
            </a:r>
            <a:r>
              <a:rPr lang="pt-BR" sz="2000" b="1" dirty="0" err="1" smtClean="0">
                <a:solidFill>
                  <a:srgbClr val="227FBC"/>
                </a:solidFill>
                <a:latin typeface="Consolas" panose="020B0609020204030204" pitchFamily="49" charset="0"/>
              </a:rPr>
              <a:t>Windows.Storage.KnownFolders</a:t>
            </a:r>
            <a:endParaRPr lang="pt-BR" sz="2000" b="1" dirty="0" smtClean="0">
              <a:solidFill>
                <a:srgbClr val="227FBC"/>
              </a:solidFill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rgbClr val="227FBC"/>
                </a:solidFill>
                <a:latin typeface="Consolas" panose="020B0609020204030204" pitchFamily="49" charset="0"/>
              </a:rPr>
              <a:t>	</a:t>
            </a:r>
            <a:r>
              <a:rPr lang="pt-BR" sz="2000" b="1" dirty="0" smtClean="0">
                <a:solidFill>
                  <a:srgbClr val="227FBC"/>
                </a:solidFill>
                <a:latin typeface="Consolas" panose="020B0609020204030204" pitchFamily="49" charset="0"/>
              </a:rPr>
              <a:t>			.</a:t>
            </a:r>
            <a:r>
              <a:rPr lang="pt-BR" sz="2000" b="1" dirty="0" err="1" smtClean="0">
                <a:solidFill>
                  <a:srgbClr val="227FBC"/>
                </a:solidFill>
                <a:latin typeface="Consolas" panose="020B0609020204030204" pitchFamily="49" charset="0"/>
              </a:rPr>
              <a:t>DocumentsLibrary.Path</a:t>
            </a:r>
            <a:r>
              <a:rPr lang="pt-BR" sz="2000" b="1" dirty="0" smtClean="0">
                <a:solidFill>
                  <a:srgbClr val="227FB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00" b="1" dirty="0" smtClean="0">
                <a:latin typeface="Consolas" panose="020B0609020204030204" pitchFamily="49" charset="0"/>
              </a:rPr>
              <a:t>    </a:t>
            </a:r>
            <a:r>
              <a:rPr lang="pt-B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pt-BR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endif</a:t>
            </a:r>
            <a:endParaRPr lang="pt-B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endParaRPr lang="pt-BR" sz="2000" b="1" dirty="0" smtClean="0">
              <a:latin typeface="Consolas" panose="020B0609020204030204" pitchFamily="49" charset="0"/>
            </a:endParaRPr>
          </a:p>
          <a:p>
            <a:r>
              <a:rPr lang="pt-BR" sz="2000" b="1" dirty="0">
                <a:latin typeface="Consolas" panose="020B0609020204030204" pitchFamily="49" charset="0"/>
              </a:rPr>
              <a:t> </a:t>
            </a:r>
            <a:r>
              <a:rPr lang="pt-BR" sz="2000" b="1" dirty="0" smtClean="0">
                <a:latin typeface="Consolas" panose="020B0609020204030204" pitchFamily="49" charset="0"/>
              </a:rPr>
              <a:t>   </a:t>
            </a:r>
            <a:r>
              <a:rPr lang="pt-BR" sz="2000" b="1" dirty="0" err="1" smtClean="0">
                <a:latin typeface="Consolas" panose="020B0609020204030204" pitchFamily="49" charset="0"/>
              </a:rPr>
              <a:t>return</a:t>
            </a:r>
            <a:r>
              <a:rPr lang="pt-BR" sz="2000" b="1" dirty="0" smtClean="0">
                <a:latin typeface="Consolas" panose="020B0609020204030204" pitchFamily="49" charset="0"/>
              </a:rPr>
              <a:t> path;</a:t>
            </a:r>
          </a:p>
          <a:p>
            <a:r>
              <a:rPr lang="pt-BR" sz="2000" b="1" dirty="0" smtClean="0">
                <a:latin typeface="Consolas" panose="020B0609020204030204" pitchFamily="49" charset="0"/>
              </a:rPr>
              <a:t>}</a:t>
            </a:r>
            <a:endParaRPr lang="pt-BR" sz="2000" b="1" dirty="0">
              <a:latin typeface="Consolas" panose="020B0609020204030204" pitchFamily="49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02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Páginas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47934"/>
            <a:ext cx="7886700" cy="277780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205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Layouts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9" y="2496459"/>
            <a:ext cx="8993772" cy="2220684"/>
          </a:xfrm>
        </p:spPr>
      </p:pic>
    </p:spTree>
    <p:extLst>
      <p:ext uri="{BB962C8B-B14F-4D97-AF65-F5344CB8AC3E}">
        <p14:creationId xmlns:p14="http://schemas.microsoft.com/office/powerpoint/2010/main" val="235164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Controles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6" y="1799772"/>
            <a:ext cx="8854286" cy="3602922"/>
          </a:xfrm>
        </p:spPr>
      </p:pic>
    </p:spTree>
    <p:extLst>
      <p:ext uri="{BB962C8B-B14F-4D97-AF65-F5344CB8AC3E}">
        <p14:creationId xmlns:p14="http://schemas.microsoft.com/office/powerpoint/2010/main" val="311554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12" y="333829"/>
            <a:ext cx="7089521" cy="5581877"/>
          </a:xfrm>
        </p:spPr>
      </p:pic>
    </p:spTree>
    <p:extLst>
      <p:ext uri="{BB962C8B-B14F-4D97-AF65-F5344CB8AC3E}">
        <p14:creationId xmlns:p14="http://schemas.microsoft.com/office/powerpoint/2010/main" val="36085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61" y="275771"/>
            <a:ext cx="7016972" cy="5727020"/>
          </a:xfrm>
        </p:spPr>
      </p:pic>
    </p:spTree>
    <p:extLst>
      <p:ext uri="{BB962C8B-B14F-4D97-AF65-F5344CB8AC3E}">
        <p14:creationId xmlns:p14="http://schemas.microsoft.com/office/powerpoint/2010/main" val="96701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4" y="620940"/>
            <a:ext cx="8350073" cy="4967060"/>
          </a:xfrm>
        </p:spPr>
      </p:pic>
    </p:spTree>
    <p:extLst>
      <p:ext uri="{BB962C8B-B14F-4D97-AF65-F5344CB8AC3E}">
        <p14:creationId xmlns:p14="http://schemas.microsoft.com/office/powerpoint/2010/main" val="120799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r="1427"/>
          <a:stretch/>
        </p:blipFill>
        <p:spPr>
          <a:xfrm>
            <a:off x="246743" y="522515"/>
            <a:ext cx="8577943" cy="4928734"/>
          </a:xfrm>
        </p:spPr>
      </p:pic>
      <p:sp>
        <p:nvSpPr>
          <p:cNvPr id="7" name="Retângulo 6"/>
          <p:cNvSpPr/>
          <p:nvPr/>
        </p:nvSpPr>
        <p:spPr>
          <a:xfrm>
            <a:off x="7217921" y="522515"/>
            <a:ext cx="1722879" cy="595085"/>
          </a:xfrm>
          <a:prstGeom prst="rect">
            <a:avLst/>
          </a:prstGeom>
          <a:solidFill>
            <a:srgbClr val="F5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5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.ytimg.com/vi/w9LY6VmOvD0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18"/>
          <a:stretch/>
        </p:blipFill>
        <p:spPr bwMode="auto">
          <a:xfrm>
            <a:off x="99634" y="913294"/>
            <a:ext cx="4604888" cy="503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04522" y="2766219"/>
            <a:ext cx="3810828" cy="1325563"/>
          </a:xfrm>
        </p:spPr>
        <p:txBody>
          <a:bodyPr>
            <a:normAutofit/>
          </a:bodyPr>
          <a:lstStyle/>
          <a:p>
            <a:pPr algn="ctr"/>
            <a:r>
              <a:rPr lang="pt-BR" sz="5400" b="1" dirty="0" smtClean="0">
                <a:solidFill>
                  <a:schemeClr val="bg1"/>
                </a:solidFill>
                <a:latin typeface="+mn-lt"/>
              </a:rPr>
              <a:t>Ferramentas</a:t>
            </a:r>
            <a:endParaRPr lang="pt-BR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923" y="6254164"/>
            <a:ext cx="1718390" cy="455300"/>
          </a:xfrm>
          <a:prstGeom prst="rect">
            <a:avLst/>
          </a:prstGeom>
          <a:effectLst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777" y="6334539"/>
            <a:ext cx="1319799" cy="374925"/>
          </a:xfrm>
          <a:prstGeom prst="rect">
            <a:avLst/>
          </a:prstGeom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/>
          <a:srcRect t="940" r="1559" b="1680"/>
          <a:stretch/>
        </p:blipFill>
        <p:spPr>
          <a:xfrm>
            <a:off x="1210210" y="2166941"/>
            <a:ext cx="2137828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9F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blog.xamarin.com/wp-content/uploads/2016/11/VS_for_Ma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08" y="2996970"/>
            <a:ext cx="5289984" cy="3225421"/>
          </a:xfrm>
          <a:prstGeom prst="rect">
            <a:avLst/>
          </a:prstGeom>
          <a:noFill/>
          <a:effectLst>
            <a:outerShdw blurRad="50800" dist="114300" dir="2700000" algn="tl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ontemagno.com/content/images/2017/07/Xamarin-1280x8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2" y="293527"/>
            <a:ext cx="5160674" cy="3225421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484" y="6294221"/>
            <a:ext cx="1691458" cy="448164"/>
          </a:xfrm>
          <a:prstGeom prst="rect">
            <a:avLst/>
          </a:prstGeom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700" y="6378599"/>
            <a:ext cx="1286108" cy="3653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627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50572"/>
            <a:ext cx="7886700" cy="768626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que </a:t>
            </a:r>
            <a:r>
              <a:rPr lang="pt-BR" b="1" dirty="0" smtClean="0"/>
              <a:t>é um aplicativo </a:t>
            </a:r>
            <a:r>
              <a:rPr lang="pt-BR" b="1" dirty="0"/>
              <a:t>nativo?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64522"/>
            <a:ext cx="7956236" cy="2741676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033908" y="1866979"/>
            <a:ext cx="2110092" cy="595085"/>
          </a:xfrm>
          <a:prstGeom prst="rect">
            <a:avLst/>
          </a:prstGeom>
          <a:solidFill>
            <a:srgbClr val="F1F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09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blog.xamarin.com/wp-content/uploads/2013/11/upload-1024x682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616" y="-30756"/>
            <a:ext cx="10343233" cy="68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2769666"/>
            <a:ext cx="7886700" cy="3210201"/>
          </a:xfrm>
        </p:spPr>
        <p:txBody>
          <a:bodyPr/>
          <a:lstStyle/>
          <a:p>
            <a:r>
              <a:rPr lang="pt-BR" dirty="0"/>
              <a:t>Aulas online</a:t>
            </a:r>
          </a:p>
          <a:p>
            <a:r>
              <a:rPr lang="pt-BR" dirty="0" err="1"/>
              <a:t>Videos</a:t>
            </a:r>
            <a:r>
              <a:rPr lang="pt-BR" dirty="0"/>
              <a:t> de instrução</a:t>
            </a:r>
          </a:p>
          <a:p>
            <a:r>
              <a:rPr lang="pt-BR" dirty="0"/>
              <a:t>Certificação (</a:t>
            </a:r>
            <a:r>
              <a:rPr lang="pt-BR" dirty="0" err="1"/>
              <a:t>Xamarin</a:t>
            </a:r>
            <a:r>
              <a:rPr lang="pt-BR" dirty="0"/>
              <a:t> </a:t>
            </a:r>
            <a:r>
              <a:rPr lang="pt-BR" dirty="0" err="1"/>
              <a:t>Certified</a:t>
            </a:r>
            <a:r>
              <a:rPr lang="pt-BR" dirty="0"/>
              <a:t> Mobile </a:t>
            </a:r>
            <a:r>
              <a:rPr lang="pt-BR" dirty="0" err="1"/>
              <a:t>Developer</a:t>
            </a:r>
            <a:r>
              <a:rPr lang="pt-BR" dirty="0"/>
              <a:t>)</a:t>
            </a:r>
          </a:p>
          <a:p>
            <a:r>
              <a:rPr lang="pt-BR" dirty="0" err="1"/>
              <a:t>Xamarin</a:t>
            </a:r>
            <a:r>
              <a:rPr lang="pt-BR" dirty="0"/>
              <a:t> Test </a:t>
            </a:r>
            <a:r>
              <a:rPr lang="pt-BR" dirty="0" err="1" smtClean="0"/>
              <a:t>Cloud</a:t>
            </a:r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/>
              <a:t>https://university.xamarin.com/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pic>
        <p:nvPicPr>
          <p:cNvPr id="5126" name="Picture 6" descr="http://www.leftycoder.com/wp-content/uploads/2014/04/xamarinuniversitylogo-900x39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52" y="-231213"/>
            <a:ext cx="6434227" cy="28239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22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nimbleappgenie.com/images/slider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0"/>
          <a:stretch/>
        </p:blipFill>
        <p:spPr bwMode="auto">
          <a:xfrm>
            <a:off x="-29029" y="1"/>
            <a:ext cx="91730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999797"/>
            <a:ext cx="7886700" cy="3239861"/>
          </a:xfrm>
        </p:spPr>
        <p:txBody>
          <a:bodyPr>
            <a:normAutofit/>
          </a:bodyPr>
          <a:lstStyle/>
          <a:p>
            <a:r>
              <a:rPr lang="it-IT" sz="2600" dirty="0">
                <a:solidFill>
                  <a:schemeClr val="bg1"/>
                </a:solidFill>
              </a:rPr>
              <a:t>Xamarin.Forms Succuntly - Alessandro Del </a:t>
            </a:r>
            <a:r>
              <a:rPr lang="it-IT" sz="2600" dirty="0" smtClean="0">
                <a:solidFill>
                  <a:schemeClr val="bg1"/>
                </a:solidFill>
              </a:rPr>
              <a:t>Sole (2017)</a:t>
            </a:r>
          </a:p>
          <a:p>
            <a:endParaRPr lang="it-IT" sz="1000" dirty="0">
              <a:solidFill>
                <a:schemeClr val="bg1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https://developer.xamarin.com</a:t>
            </a:r>
            <a:r>
              <a:rPr lang="it-IT" sz="2600" dirty="0" smtClean="0">
                <a:solidFill>
                  <a:schemeClr val="bg1"/>
                </a:solidFill>
              </a:rPr>
              <a:t>/</a:t>
            </a:r>
          </a:p>
          <a:p>
            <a:endParaRPr lang="it-IT" sz="1000" dirty="0">
              <a:solidFill>
                <a:schemeClr val="bg1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http://</a:t>
            </a:r>
            <a:r>
              <a:rPr lang="it-IT" sz="2600" dirty="0" smtClean="0">
                <a:solidFill>
                  <a:schemeClr val="bg1"/>
                </a:solidFill>
              </a:rPr>
              <a:t>open.xamarin.com/documentation</a:t>
            </a:r>
          </a:p>
          <a:p>
            <a:endParaRPr lang="it-IT" sz="1000" dirty="0">
              <a:solidFill>
                <a:schemeClr val="bg1"/>
              </a:solidFill>
            </a:endParaRPr>
          </a:p>
          <a:p>
            <a:r>
              <a:rPr lang="it-IT" sz="2600" dirty="0">
                <a:solidFill>
                  <a:schemeClr val="bg1"/>
                </a:solidFill>
              </a:rPr>
              <a:t>https://www.youtube.com/playlist?list=PLDzXQPWT8wED1eXjcfjGndwGVzBF8U7uO</a:t>
            </a:r>
            <a:endParaRPr lang="pt-BR" sz="26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923" y="6254164"/>
            <a:ext cx="1718390" cy="455300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777" y="6334539"/>
            <a:ext cx="1319799" cy="3749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3249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3831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/>
              <a:t>Estratégias de desenvolvimentos de </a:t>
            </a:r>
            <a:r>
              <a:rPr lang="pt-BR" sz="3600" b="1" dirty="0" err="1"/>
              <a:t>APPs</a:t>
            </a:r>
            <a:endParaRPr lang="pt-BR" sz="36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481" y="1258957"/>
            <a:ext cx="4005037" cy="435133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sp>
        <p:nvSpPr>
          <p:cNvPr id="7" name="Retângulo 6"/>
          <p:cNvSpPr/>
          <p:nvPr/>
        </p:nvSpPr>
        <p:spPr>
          <a:xfrm>
            <a:off x="2681721" y="5610295"/>
            <a:ext cx="398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A filosofia "</a:t>
            </a:r>
            <a:r>
              <a:rPr lang="pt-BR" b="1" i="1" dirty="0" smtClean="0"/>
              <a:t>Write-</a:t>
            </a:r>
            <a:r>
              <a:rPr lang="pt-BR" b="1" i="1" dirty="0" err="1" smtClean="0"/>
              <a:t>Once</a:t>
            </a:r>
            <a:r>
              <a:rPr lang="pt-BR" b="1" i="1" dirty="0" smtClean="0"/>
              <a:t>-</a:t>
            </a:r>
            <a:r>
              <a:rPr lang="pt-BR" b="1" i="1" dirty="0" err="1" smtClean="0"/>
              <a:t>Run-Anywhere</a:t>
            </a:r>
            <a:r>
              <a:rPr lang="pt-BR" b="1" dirty="0" smtClean="0"/>
              <a:t>"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3779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3983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err="1"/>
              <a:t>Xamarin</a:t>
            </a:r>
            <a:r>
              <a:rPr lang="pt-BR" sz="4000" b="1" dirty="0"/>
              <a:t> Nativo com Compartilhamento de Código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94" y="1560583"/>
            <a:ext cx="6309012" cy="435133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1190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Como funciona?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210201"/>
          </a:xfrm>
        </p:spPr>
        <p:txBody>
          <a:bodyPr/>
          <a:lstStyle/>
          <a:p>
            <a:r>
              <a:rPr lang="pt-BR" dirty="0" err="1"/>
              <a:t>Xamarin.Android</a:t>
            </a:r>
            <a:endParaRPr lang="pt-BR" dirty="0"/>
          </a:p>
          <a:p>
            <a:r>
              <a:rPr lang="pt-BR" dirty="0" err="1"/>
              <a:t>Xamarin.iOS</a:t>
            </a:r>
            <a:endParaRPr lang="pt-BR" dirty="0"/>
          </a:p>
          <a:p>
            <a:r>
              <a:rPr lang="pt-BR" dirty="0" err="1"/>
              <a:t>Xamarin.Mac</a:t>
            </a:r>
            <a:endParaRPr lang="pt-BR" dirty="0"/>
          </a:p>
          <a:p>
            <a:r>
              <a:rPr lang="pt-BR" dirty="0" err="1"/>
              <a:t>Xamarin.Forms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Encapsulam as </a:t>
            </a:r>
            <a:r>
              <a:rPr lang="pt-BR" dirty="0" err="1"/>
              <a:t>APIs</a:t>
            </a:r>
            <a:r>
              <a:rPr lang="pt-BR" dirty="0"/>
              <a:t> </a:t>
            </a:r>
            <a:r>
              <a:rPr lang="pt-BR" dirty="0" smtClean="0"/>
              <a:t>nativas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pic>
        <p:nvPicPr>
          <p:cNvPr id="6146" name="Picture 2" descr="https://spaceotechnologies.s3.amazonaws.com/wp-content/uploads/2015/12/xamar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281" y="1824994"/>
            <a:ext cx="5643719" cy="205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02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7083"/>
          </a:xfrm>
        </p:spPr>
        <p:txBody>
          <a:bodyPr/>
          <a:lstStyle/>
          <a:p>
            <a:pPr algn="ctr"/>
            <a:r>
              <a:rPr lang="pt-BR" b="1" dirty="0" err="1"/>
              <a:t>APIs</a:t>
            </a:r>
            <a:r>
              <a:rPr lang="pt-BR" b="1" dirty="0"/>
              <a:t> "Windows"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93" y="1623231"/>
            <a:ext cx="6415213" cy="435133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447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7083"/>
          </a:xfrm>
        </p:spPr>
        <p:txBody>
          <a:bodyPr/>
          <a:lstStyle/>
          <a:p>
            <a:pPr algn="ctr"/>
            <a:r>
              <a:rPr lang="pt-BR" b="1" dirty="0" err="1"/>
              <a:t>APIs</a:t>
            </a:r>
            <a:r>
              <a:rPr lang="pt-BR" b="1" dirty="0"/>
              <a:t> </a:t>
            </a:r>
            <a:r>
              <a:rPr lang="pt-BR" b="1" dirty="0" smtClean="0"/>
              <a:t>“</a:t>
            </a:r>
            <a:r>
              <a:rPr lang="pt-BR" b="1" dirty="0" err="1" smtClean="0"/>
              <a:t>iOS</a:t>
            </a:r>
            <a:r>
              <a:rPr lang="pt-BR" b="1" dirty="0" smtClean="0"/>
              <a:t>"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37" y="1424451"/>
            <a:ext cx="6361605" cy="4351338"/>
          </a:xfrm>
        </p:spPr>
      </p:pic>
    </p:spTree>
    <p:extLst>
      <p:ext uri="{BB962C8B-B14F-4D97-AF65-F5344CB8AC3E}">
        <p14:creationId xmlns:p14="http://schemas.microsoft.com/office/powerpoint/2010/main" val="398942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7083"/>
          </a:xfrm>
        </p:spPr>
        <p:txBody>
          <a:bodyPr/>
          <a:lstStyle/>
          <a:p>
            <a:pPr algn="ctr"/>
            <a:r>
              <a:rPr lang="pt-BR" b="1" dirty="0" err="1"/>
              <a:t>APIs</a:t>
            </a:r>
            <a:r>
              <a:rPr lang="pt-BR" b="1" dirty="0"/>
              <a:t> </a:t>
            </a:r>
            <a:r>
              <a:rPr lang="pt-BR" b="1" dirty="0" smtClean="0"/>
              <a:t>“</a:t>
            </a:r>
            <a:r>
              <a:rPr lang="pt-BR" b="1" dirty="0" err="1" smtClean="0"/>
              <a:t>Android</a:t>
            </a:r>
            <a:r>
              <a:rPr lang="pt-BR" b="1" dirty="0" smtClean="0"/>
              <a:t>"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63" y="6241213"/>
            <a:ext cx="1691458" cy="448164"/>
          </a:xfrm>
          <a:prstGeom prst="rect">
            <a:avLst/>
          </a:prstGeom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679" y="6325591"/>
            <a:ext cx="1286108" cy="365354"/>
          </a:xfrm>
          <a:prstGeom prst="rect">
            <a:avLst/>
          </a:prstGeom>
          <a:effectLst/>
        </p:spPr>
      </p:pic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5" y="1398520"/>
            <a:ext cx="6589275" cy="4511950"/>
          </a:xfrm>
        </p:spPr>
      </p:pic>
    </p:spTree>
    <p:extLst>
      <p:ext uri="{BB962C8B-B14F-4D97-AF65-F5344CB8AC3E}">
        <p14:creationId xmlns:p14="http://schemas.microsoft.com/office/powerpoint/2010/main" val="425274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406</Words>
  <Application>Microsoft Office PowerPoint</Application>
  <PresentationFormat>Apresentação na tela (4:3)</PresentationFormat>
  <Paragraphs>126</Paragraphs>
  <Slides>31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Tema do Office</vt:lpstr>
      <vt:lpstr>Xamarin e Xamairin.Forms</vt:lpstr>
      <vt:lpstr>Xamarin</vt:lpstr>
      <vt:lpstr>O que é um aplicativo nativo?</vt:lpstr>
      <vt:lpstr>Estratégias de desenvolvimentos de APPs</vt:lpstr>
      <vt:lpstr>Xamarin Nativo com Compartilhamento de Código</vt:lpstr>
      <vt:lpstr>Como funciona?</vt:lpstr>
      <vt:lpstr>APIs "Windows"</vt:lpstr>
      <vt:lpstr>APIs “iOS"</vt:lpstr>
      <vt:lpstr>APIs “Android"</vt:lpstr>
      <vt:lpstr>Qualquer coisa que pode ser feita com Objective-C, Swift ou Java, pode ser feita com C# e Xamarin no Visual Studio!</vt:lpstr>
      <vt:lpstr>Performance Nativa</vt:lpstr>
      <vt:lpstr>Xamarin.Forms</vt:lpstr>
      <vt:lpstr>Como funciona o Xamarin.Forms</vt:lpstr>
      <vt:lpstr>Como funciona o Xamarin.Forms</vt:lpstr>
      <vt:lpstr>O que está incluso</vt:lpstr>
      <vt:lpstr>MVVM</vt:lpstr>
      <vt:lpstr>MVVM</vt:lpstr>
      <vt:lpstr>MVVM</vt:lpstr>
      <vt:lpstr>Estrutura do App</vt:lpstr>
      <vt:lpstr>Apresentação do PowerPoint</vt:lpstr>
      <vt:lpstr>Páginas</vt:lpstr>
      <vt:lpstr>Layouts</vt:lpstr>
      <vt:lpstr>Controles</vt:lpstr>
      <vt:lpstr>Apresentação do PowerPoint</vt:lpstr>
      <vt:lpstr>Apresentação do PowerPoint</vt:lpstr>
      <vt:lpstr>Apresentação do PowerPoint</vt:lpstr>
      <vt:lpstr>Apresentação do PowerPoint</vt:lpstr>
      <vt:lpstr>Ferramentas</vt:lpstr>
      <vt:lpstr>Apresentação do PowerPoint</vt:lpstr>
      <vt:lpstr>Apresentação do PowerPoint</vt:lpstr>
      <vt:lpstr>Referências</vt:lpstr>
    </vt:vector>
  </TitlesOfParts>
  <Company>None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 e Xamairin.Forms</dc:title>
  <dc:creator>Giordano Lins</dc:creator>
  <cp:lastModifiedBy>Giordano Lins</cp:lastModifiedBy>
  <cp:revision>22</cp:revision>
  <dcterms:created xsi:type="dcterms:W3CDTF">2018-03-18T21:57:48Z</dcterms:created>
  <dcterms:modified xsi:type="dcterms:W3CDTF">2018-03-26T16:50:42Z</dcterms:modified>
</cp:coreProperties>
</file>